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Diwali (KS2)</a:t>
            </a:r>
            <a:endParaRPr lang="en-GB" dirty="0"/>
          </a:p>
          <a:p>
            <a:r>
              <a:rPr lang="en-GB" dirty="0"/>
              <a:t>Starts at 17:39</a:t>
            </a:r>
            <a:endParaRPr lang="en-GB" dirty="0"/>
          </a:p>
          <a:p>
            <a:r>
              <a:rPr lang="en-GB" dirty="0"/>
              <a:t>https://onedaycreative.com/user/uno-pilot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class to predict the meaning before moving to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Diwali: A festival of lights celebrated by Hindus, Sikhs and Jains.</a:t>
            </a:r>
            <a:endParaRPr lang="en-GB" dirty="0"/>
          </a:p>
          <a:p>
            <a:r>
              <a:rPr lang="en-GB" dirty="0"/>
              <a:t>In a sentence: During Diwali, Hindus light lamps to welcome Rama and Sita home.</a:t>
            </a:r>
            <a:endParaRPr lang="en-GB" dirty="0"/>
          </a:p>
          <a:p>
            <a:r>
              <a:rPr lang="en-GB" dirty="0"/>
              <a:t>Try it (tell your partner): Tell your partner one thing people do during Diwali.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class to predict the meaning before moving to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Rama: A prince and hero in the story, who battles evil.</a:t>
            </a:r>
            <a:endParaRPr lang="en-GB" dirty="0"/>
          </a:p>
          <a:p>
            <a:r>
              <a:rPr lang="en-GB" dirty="0"/>
              <a:t>In a sentence: Rama is a brave prince in the story, who battles evil with his bow and arrow.</a:t>
            </a:r>
            <a:endParaRPr lang="en-GB" dirty="0"/>
          </a:p>
          <a:p>
            <a:r>
              <a:rPr lang="en-GB" dirty="0"/>
              <a:t>Try it (act it out): Act out Rama being brave in a battle.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class to predict the meaning before moving to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Sita: Rama's wife, a princess known for her strength.</a:t>
            </a:r>
            <a:endParaRPr lang="en-GB" dirty="0"/>
          </a:p>
          <a:p>
            <a:r>
              <a:rPr lang="en-GB" dirty="0"/>
              <a:t>In a sentence: Sita is Rama's wife, a princess known for her great strength and courage.</a:t>
            </a:r>
            <a:endParaRPr lang="en-GB" dirty="0"/>
          </a:p>
          <a:p>
            <a:r>
              <a:rPr lang="en-GB" dirty="0"/>
              <a:t>Try it (say it in a sentence): Sita was a princess who showed great...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Ask the class to predict the meaning before moving to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Festival: A special time of celebration with traditions.</a:t>
            </a:r>
            <a:endParaRPr lang="en-GB" dirty="0"/>
          </a:p>
          <a:p>
            <a:r>
              <a:rPr lang="en-GB" dirty="0"/>
              <a:t>In a sentence: Diwali is a special festival with many traditions and lots of celebrations.</a:t>
            </a:r>
            <a:endParaRPr lang="en-GB" dirty="0"/>
          </a:p>
          <a:p>
            <a:r>
              <a:rPr lang="en-GB" dirty="0"/>
              <a:t>Try it (draw it): Draw something you might see at a special festival.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Which word matches each meaning?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1C64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822960" y="6035040"/>
            <a:ext cx="1054577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GB" sz="1400" dirty="0">
                <a:solidFill>
                  <a:srgbClr val="4B5563"/>
                </a:solidFill>
              </a:rPr>
              <a:t>Made with Uno · One Day Creative</a:t>
            </a:r>
            <a:endParaRPr lang="en-GB" sz="14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822960" y="1828800"/>
            <a:ext cx="10545775" cy="182880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algn="ctr" indent="0" marL="0">
              <a:buNone/>
              <a:defRPr lang="en-GB" sz="4800" b="1" dirty="0">
                <a:solidFill>
                  <a:srgbClr val="0F3467"/>
                </a:solidFill>
              </a:defRPr>
            </a:lvl1pPr>
          </a:lstStyle>
          <a:p>
            <a:pPr algn="ctr" indent="0" marL="0">
              <a:buNone/>
            </a:pPr>
            <a:endParaRPr lang="en-GB" sz="4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822960" y="3840480"/>
            <a:ext cx="10545775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ctr" indent="0" marL="0">
              <a:buNone/>
              <a:defRPr lang="en-GB" sz="2400" dirty="0">
                <a:solidFill>
                  <a:srgbClr val="0F3467"/>
                </a:solidFill>
              </a:defRPr>
            </a:lvl1pPr>
          </a:lstStyle>
          <a:p>
            <a:pPr algn="ctr" indent="0" marL="0">
              <a:buNone/>
            </a:pPr>
            <a:endParaRPr lang="en-GB" sz="2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1C64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822960" y="1463040"/>
            <a:ext cx="10545775" cy="2194560"/>
          </a:xfrm>
          <a:prstGeom prst="rect">
            <a:avLst/>
          </a:prstGeom>
          <a:noFill/>
          <a:ln/>
        </p:spPr>
        <p:txBody>
          <a:bodyPr wrap="square" rtlCol="0" anchor="b"/>
          <a:lstStyle>
            <a:lvl1pPr algn="ctr" indent="0" marL="0">
              <a:buNone/>
              <a:defRPr lang="en-GB" sz="7200" b="1" dirty="0">
                <a:solidFill>
                  <a:srgbClr val="0F3467"/>
                </a:solidFill>
              </a:defRPr>
            </a:lvl1pPr>
          </a:lstStyle>
          <a:p>
            <a:pPr algn="ctr" indent="0" marL="0">
              <a:buNone/>
            </a:pPr>
            <a:endParaRPr lang="en-GB" sz="72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822960" y="3931920"/>
            <a:ext cx="10545775" cy="201168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ctr" indent="0" marL="0">
              <a:buNone/>
              <a:defRPr lang="en-GB" sz="2800" dirty="0">
                <a:solidFill>
                  <a:srgbClr val="4B5563"/>
                </a:solidFill>
              </a:defRPr>
            </a:lvl1pPr>
          </a:lstStyle>
          <a:p>
            <a:pPr algn="ctr" indent="0" marL="0">
              <a:buNone/>
            </a:pPr>
            <a:endParaRPr lang="en-GB" sz="2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1C64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40080" y="411480"/>
            <a:ext cx="10911535" cy="10972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algn="l" indent="0" marL="0">
              <a:buNone/>
              <a:defRPr lang="en-GB" sz="4000" b="1" dirty="0">
                <a:solidFill>
                  <a:srgbClr val="0F3467"/>
                </a:solidFill>
              </a:defRPr>
            </a:lvl1pPr>
          </a:lstStyle>
          <a:p>
            <a:pPr algn="l" indent="0" marL="0">
              <a:buNone/>
            </a:pPr>
            <a:endParaRPr lang="en-GB" sz="4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640080" y="1691640"/>
            <a:ext cx="10911535" cy="46634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l" indent="0" marL="0">
              <a:spcAft>
                <a:spcPts val="1200"/>
              </a:spcAft>
              <a:buNone/>
              <a:defRPr lang="en-GB" sz="2600" dirty="0">
                <a:solidFill>
                  <a:srgbClr val="1F2937"/>
                </a:solidFill>
              </a:defRPr>
            </a:lvl1pPr>
          </a:lstStyle>
          <a:p>
            <a:pPr algn="l" indent="0" marL="0">
              <a:spcAft>
                <a:spcPts val="1200"/>
              </a:spcAft>
              <a:buNone/>
            </a:pPr>
            <a:endParaRPr lang="en-GB" sz="26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8016"/>
          </a:xfrm>
          <a:prstGeom prst="rect">
            <a:avLst/>
          </a:prstGeom>
          <a:solidFill>
            <a:srgbClr val="1C64F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>
            <p:ph idx="101" hasCustomPrompt="1" type="pic"/>
          </p:nvPr>
        </p:nvSpPr>
        <p:spPr>
          <a:xfrm>
            <a:off x="640080" y="1280160"/>
            <a:ext cx="6583680" cy="37033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indent="0" marL="0">
              <a:buNone/>
              <a:defRPr lang="en-GB" dirty="0"/>
            </a:lvl1pPr>
          </a:lstStyle>
          <a:p>
            <a:pPr indent="0" marL="0">
              <a:buNone/>
            </a:pPr>
            <a:endParaRPr lang="en-GB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7589520" y="1280160"/>
            <a:ext cx="3959352" cy="14630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l" indent="0" marL="0">
              <a:buNone/>
              <a:defRPr lang="en-GB" sz="2800" b="1" dirty="0">
                <a:solidFill>
                  <a:srgbClr val="0F3467"/>
                </a:solidFill>
              </a:defRPr>
            </a:lvl1pPr>
          </a:lstStyle>
          <a:p>
            <a:pPr algn="l" indent="0" marL="0">
              <a:buNone/>
            </a:pPr>
            <a:endParaRPr lang="en-GB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7589520" y="2834640"/>
            <a:ext cx="3959352" cy="329184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algn="l" indent="0" marL="0">
              <a:spcAft>
                <a:spcPts val="800"/>
              </a:spcAft>
              <a:buNone/>
              <a:defRPr lang="en-GB" sz="1800" dirty="0">
                <a:solidFill>
                  <a:srgbClr val="1F2937"/>
                </a:solidFill>
              </a:defRPr>
            </a:lvl1pPr>
          </a:lstStyle>
          <a:p>
            <a:pPr algn="l" indent="0" marL="0">
              <a:spcAft>
                <a:spcPts val="800"/>
              </a:spcAft>
              <a:buNone/>
            </a:pPr>
            <a:endParaRPr lang="en-GB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onedaycreative.com/user/uno-pilot" TargetMode="Externa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Story of Diwali: Rama and Sita</a:t>
            </a:r>
            <a:endParaRPr lang="en-GB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Key vocabulary</a:t>
            </a:r>
            <a:endParaRPr lang="en-GB" dirty="0"/>
          </a:p>
          <a:p>
            <a:r>
              <a:rPr lang="en-GB" dirty="0"/>
              <a:t>Year 4 · Religious Education and Drama</a:t>
            </a:r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Video moments for this lesson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Watch these before we meet the words.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 (KS2)</a:t>
            </a:r>
            <a:endParaRPr lang="en-GB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Starts at 17:39</a:t>
            </a:r>
            <a:endParaRPr lang="en-GB" dirty="0"/>
          </a:p>
          <a:p>
            <a:r>
              <a:rPr lang="en-GB" dirty="0"/>
              <a:t>She is the goddess of wealth, and Hindus will often try to buy something new and precious, maybe a gold necklace with jewels like Princess…</a:t>
            </a:r>
            <a:endParaRPr lang="en-GB" dirty="0"/>
          </a:p>
          <a:p>
            <a:r>
              <a:rPr lang="en-GB" u="sng" dirty="0"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the Uno pilot to watch</a:t>
            </a:r>
            <a:endParaRPr lang="en-GB" dirty="0"/>
          </a:p>
        </p:txBody>
      </p:sp>
      <p:sp>
        <p:nvSpPr>
          <p:cNvPr id="5" name="Text 1"/>
          <p:cNvSpPr/>
          <p:nvPr>
            <p:ph idx="101" hasCustomPrompt="1" type="pic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words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</a:t>
            </a:r>
            <a:br/>
            <a:r>
              <a:rPr lang="en-GB" dirty="0"/>
              <a:t>Rama</a:t>
            </a:r>
            <a:br/>
            <a:r>
              <a:rPr lang="en-GB" dirty="0"/>
              <a:t>Sita</a:t>
            </a:r>
            <a:br/>
            <a:r>
              <a:rPr lang="en-GB" dirty="0"/>
              <a:t>Festival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it means?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festival of lights celebrated by Hindus, Sikhs and Jains.</a:t>
            </a:r>
            <a:endParaRPr lang="en-GB" dirty="0"/>
          </a:p>
          <a:p>
            <a:r>
              <a:rPr lang="en-GB" b="1" dirty="0"/>
              <a:t>In a sentence:</a:t>
            </a:r>
            <a:r>
              <a:rPr lang="en-GB" dirty="0"/>
              <a:t> During Diwali, Hindus light lamps to welcome Rama and Sita home.</a:t>
            </a:r>
            <a:endParaRPr lang="en-GB" dirty="0"/>
          </a:p>
          <a:p>
            <a:r>
              <a:rPr lang="en-GB" b="1" dirty="0"/>
              <a:t>Try it (tell your partner):</a:t>
            </a:r>
            <a:r>
              <a:rPr lang="en-GB" dirty="0"/>
              <a:t> Tell your partner one thing people do during Diwali.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Rama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it means?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Rama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prince and hero in the story, who battles evil.</a:t>
            </a:r>
            <a:endParaRPr lang="en-GB" dirty="0"/>
          </a:p>
          <a:p>
            <a:r>
              <a:rPr lang="en-GB" b="1" dirty="0"/>
              <a:t>In a sentence:</a:t>
            </a:r>
            <a:r>
              <a:rPr lang="en-GB" dirty="0"/>
              <a:t> Rama is a brave prince in the story, who battles evil with his bow and arrow.</a:t>
            </a:r>
            <a:endParaRPr lang="en-GB" dirty="0"/>
          </a:p>
          <a:p>
            <a:r>
              <a:rPr lang="en-GB" b="1" dirty="0"/>
              <a:t>Try it (act it out):</a:t>
            </a:r>
            <a:r>
              <a:rPr lang="en-GB" dirty="0"/>
              <a:t> Act out Rama being brave in a battle.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Sita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it means?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Sita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Rama's wife, a princess known for her strength.</a:t>
            </a:r>
            <a:endParaRPr lang="en-GB" dirty="0"/>
          </a:p>
          <a:p>
            <a:r>
              <a:rPr lang="en-GB" b="1" dirty="0"/>
              <a:t>In a sentence:</a:t>
            </a:r>
            <a:r>
              <a:rPr lang="en-GB" dirty="0"/>
              <a:t> Sita is Rama's wife, a princess known for her great strength and courage.</a:t>
            </a:r>
            <a:endParaRPr lang="en-GB" dirty="0"/>
          </a:p>
          <a:p>
            <a:r>
              <a:rPr lang="en-GB" b="1" dirty="0"/>
              <a:t>Try it (say it in a sentence):</a:t>
            </a:r>
            <a:r>
              <a:rPr lang="en-GB" dirty="0"/>
              <a:t> Sita was a princess who showed great...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Festival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do you think it means?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Festival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 special time of celebration with traditions.</a:t>
            </a:r>
            <a:endParaRPr lang="en-GB" dirty="0"/>
          </a:p>
          <a:p>
            <a:r>
              <a:rPr lang="en-GB" b="1" dirty="0"/>
              <a:t>In a sentence:</a:t>
            </a:r>
            <a:r>
              <a:rPr lang="en-GB" dirty="0"/>
              <a:t> Diwali is a special festival with many traditions and lots of celebrations.</a:t>
            </a:r>
            <a:endParaRPr lang="en-GB" dirty="0"/>
          </a:p>
          <a:p>
            <a:r>
              <a:rPr lang="en-GB" b="1" dirty="0"/>
              <a:t>Try it (draw it):</a:t>
            </a:r>
            <a:r>
              <a:rPr lang="en-GB" dirty="0"/>
              <a:t> Draw something you might see at a special festival.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Quick check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1. A prince and hero in the story, who battles evil.</a:t>
            </a:r>
            <a:endParaRPr lang="en-GB" dirty="0"/>
          </a:p>
          <a:p>
            <a:r>
              <a:rPr lang="en-GB" dirty="0"/>
              <a:t>2. A special time of celebration with traditions.</a:t>
            </a:r>
            <a:endParaRPr lang="en-GB" dirty="0"/>
          </a:p>
          <a:p>
            <a:r>
              <a:rPr lang="en-GB" dirty="0"/>
              <a:t>3. Rama's wife, a princess known for her strength.</a:t>
            </a:r>
            <a:endParaRPr lang="en-GB" dirty="0"/>
          </a:p>
          <a:p>
            <a:r>
              <a:rPr lang="en-GB" dirty="0"/>
              <a:t>4. A festival of lights celebrated by Hindus, Sikhs and Jains.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Quick check: answers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1. A prince and hero in the story, who battles evil. </a:t>
            </a:r>
            <a:r>
              <a:rPr lang="en-GB" b="1" dirty="0"/>
              <a:t>Rama</a:t>
            </a:r>
            <a:endParaRPr lang="en-GB" dirty="0"/>
          </a:p>
          <a:p>
            <a:r>
              <a:rPr lang="en-GB" dirty="0"/>
              <a:t>2. A special time of celebration with traditions. </a:t>
            </a:r>
            <a:r>
              <a:rPr lang="en-GB" b="1" dirty="0"/>
              <a:t>Festival</a:t>
            </a:r>
            <a:endParaRPr lang="en-GB" dirty="0"/>
          </a:p>
          <a:p>
            <a:r>
              <a:rPr lang="en-GB" dirty="0"/>
              <a:t>3. Rama's wife, a princess known for her strength. </a:t>
            </a:r>
            <a:r>
              <a:rPr lang="en-GB" b="1" dirty="0"/>
              <a:t>Sita</a:t>
            </a:r>
            <a:endParaRPr lang="en-GB" dirty="0"/>
          </a:p>
          <a:p>
            <a:r>
              <a:rPr lang="en-GB" dirty="0"/>
              <a:t>4. A festival of lights celebrated by Hindus, Sikhs and Jains. </a:t>
            </a:r>
            <a:r>
              <a:rPr lang="en-GB" b="1" dirty="0"/>
              <a:t>Diwali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Well done</a:t>
            </a:r>
            <a:endParaRPr lang="en-GB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/>
        <p:txBody>
          <a:bodyPr>
            <a:normAutofit/>
          </a:bodyPr>
          <a:lstStyle/>
          <a:p>
            <a:r>
              <a:rPr lang="en-GB" dirty="0"/>
              <a:t>Diwali · Rama · Sita · Festival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One Day Creative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Story of Diwali: Rama and Sita</dc:title>
  <dc:subject>Key vocabulary</dc:subject>
  <dc:creator>One Day Creative</dc:creator>
  <cp:lastModifiedBy>One Day Creative</cp:lastModifiedBy>
  <cp:revision>1</cp:revision>
  <dcterms:created xsi:type="dcterms:W3CDTF">2026-10-10T19:10:03Z</dcterms:created>
  <dcterms:modified xsi:type="dcterms:W3CDTF">2026-10-10T19:10:03Z</dcterms:modified>
</cp:coreProperties>
</file>